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915" r:id="rId2"/>
    <p:sldId id="914" r:id="rId3"/>
    <p:sldId id="880" r:id="rId4"/>
    <p:sldId id="917" r:id="rId5"/>
    <p:sldId id="931" r:id="rId6"/>
    <p:sldId id="932" r:id="rId7"/>
    <p:sldId id="933" r:id="rId8"/>
    <p:sldId id="918" r:id="rId9"/>
    <p:sldId id="934" r:id="rId10"/>
    <p:sldId id="919" r:id="rId11"/>
    <p:sldId id="882" r:id="rId12"/>
    <p:sldId id="921" r:id="rId13"/>
    <p:sldId id="920" r:id="rId14"/>
    <p:sldId id="922" r:id="rId15"/>
    <p:sldId id="923" r:id="rId16"/>
    <p:sldId id="924" r:id="rId17"/>
    <p:sldId id="925" r:id="rId18"/>
    <p:sldId id="926" r:id="rId19"/>
    <p:sldId id="927" r:id="rId20"/>
    <p:sldId id="929" r:id="rId21"/>
    <p:sldId id="928" r:id="rId22"/>
    <p:sldId id="935" r:id="rId23"/>
    <p:sldId id="936" r:id="rId24"/>
    <p:sldId id="930" r:id="rId25"/>
    <p:sldId id="885" r:id="rId26"/>
    <p:sldId id="939" r:id="rId27"/>
    <p:sldId id="940" r:id="rId28"/>
    <p:sldId id="941" r:id="rId29"/>
    <p:sldId id="942" r:id="rId30"/>
    <p:sldId id="943" r:id="rId31"/>
    <p:sldId id="946" r:id="rId32"/>
    <p:sldId id="945" r:id="rId33"/>
    <p:sldId id="944" r:id="rId34"/>
    <p:sldId id="947" r:id="rId35"/>
    <p:sldId id="948" r:id="rId36"/>
    <p:sldId id="886" r:id="rId37"/>
    <p:sldId id="890" r:id="rId38"/>
    <p:sldId id="887" r:id="rId39"/>
    <p:sldId id="888" r:id="rId40"/>
    <p:sldId id="889" r:id="rId41"/>
    <p:sldId id="891" r:id="rId42"/>
    <p:sldId id="892" r:id="rId43"/>
    <p:sldId id="901" r:id="rId44"/>
    <p:sldId id="952" r:id="rId45"/>
    <p:sldId id="953" r:id="rId46"/>
    <p:sldId id="950" r:id="rId47"/>
    <p:sldId id="951" r:id="rId48"/>
    <p:sldId id="895" r:id="rId49"/>
    <p:sldId id="896" r:id="rId50"/>
    <p:sldId id="897" r:id="rId51"/>
    <p:sldId id="898" r:id="rId52"/>
    <p:sldId id="899" r:id="rId53"/>
    <p:sldId id="949" r:id="rId54"/>
    <p:sldId id="900" r:id="rId55"/>
    <p:sldId id="903" r:id="rId56"/>
    <p:sldId id="907" r:id="rId57"/>
    <p:sldId id="906" r:id="rId58"/>
    <p:sldId id="905" r:id="rId59"/>
    <p:sldId id="908" r:id="rId60"/>
    <p:sldId id="913" r:id="rId61"/>
    <p:sldId id="709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566"/>
    <a:srgbClr val="058847"/>
    <a:srgbClr val="FFFFFF"/>
    <a:srgbClr val="DCDCDC"/>
    <a:srgbClr val="83AAD9"/>
    <a:srgbClr val="F1E2DF"/>
    <a:srgbClr val="F5EBE9"/>
    <a:srgbClr val="EEE1D9"/>
    <a:srgbClr val="F2E9E4"/>
    <a:srgbClr val="F7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6" autoAdjust="0"/>
    <p:restoredTop sz="94609" autoAdjust="0"/>
  </p:normalViewPr>
  <p:slideViewPr>
    <p:cSldViewPr snapToGrid="0">
      <p:cViewPr varScale="1">
        <p:scale>
          <a:sx n="70" d="100"/>
          <a:sy n="70" d="100"/>
        </p:scale>
        <p:origin x="5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984C6-7692-429E-BB50-748645A99AB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A3F0D-92B8-48F4-85B4-A0499A4F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52"/>
          <p:cNvSpPr txBox="1">
            <a:spLocks noChangeArrowheads="1"/>
          </p:cNvSpPr>
          <p:nvPr/>
        </p:nvSpPr>
        <p:spPr bwMode="auto">
          <a:xfrm>
            <a:off x="7924801" y="2667000"/>
            <a:ext cx="35856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00F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Marketing Strategy and Customer Relationships</a:t>
            </a:r>
          </a:p>
        </p:txBody>
      </p:sp>
      <p:sp>
        <p:nvSpPr>
          <p:cNvPr id="32461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740833" y="4191000"/>
            <a:ext cx="1422400" cy="990600"/>
          </a:xfrm>
        </p:spPr>
        <p:txBody>
          <a:bodyPr/>
          <a:lstStyle>
            <a:lvl1pPr>
              <a:defRPr sz="5400" b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25</a:t>
            </a:r>
          </a:p>
        </p:txBody>
      </p:sp>
      <p:sp>
        <p:nvSpPr>
          <p:cNvPr id="32461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4724400"/>
            <a:ext cx="8432800" cy="1219200"/>
          </a:xfrm>
        </p:spPr>
        <p:txBody>
          <a:bodyPr anchor="ctr" anchorCtr="1"/>
          <a:lstStyle>
            <a:lvl1pPr marL="0" indent="0" algn="ctr">
              <a:buFontTx/>
              <a:buNone/>
              <a:defRPr sz="2800" b="1">
                <a:solidFill>
                  <a:srgbClr val="300F56"/>
                </a:solidFill>
              </a:defRPr>
            </a:lvl1pPr>
          </a:lstStyle>
          <a:p>
            <a:pPr lvl="0"/>
            <a:r>
              <a:rPr lang="en-US" altLang="en-US" noProof="0"/>
              <a:t>Click to edit </a:t>
            </a:r>
            <a:br>
              <a:rPr lang="en-US" altLang="en-US" noProof="0"/>
            </a:br>
            <a:r>
              <a:rPr lang="en-US" altLang="en-US" noProof="0"/>
              <a:t>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408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>
                <a:solidFill>
                  <a:srgbClr val="FFFFFF"/>
                </a:solidFill>
              </a:rPr>
              <a:t>مردادماه 1399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2  |  </a:t>
            </a:r>
            <a:fld id="{E95A2E23-131E-408B-B26D-4DEE0553CF6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52400"/>
            <a:ext cx="2946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152400"/>
            <a:ext cx="8636000" cy="6172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>
                <a:solidFill>
                  <a:srgbClr val="FFFFFF"/>
                </a:solidFill>
              </a:rPr>
              <a:t>مردادماه 1399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2  |  </a:t>
            </a:r>
            <a:fld id="{A20E9FAE-BBD3-4856-91E0-6E51A9C995B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>
                <a:solidFill>
                  <a:srgbClr val="FFFFFF"/>
                </a:solidFill>
              </a:rPr>
              <a:t>مردادماه 1399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2  |  </a:t>
            </a:r>
            <a:fld id="{B43BF84B-6640-4796-9FD7-789E536B3ECB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>
                <a:solidFill>
                  <a:srgbClr val="FFFFFF"/>
                </a:solidFill>
              </a:rPr>
              <a:t>مردادماه 1399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2  |  </a:t>
            </a:r>
            <a:fld id="{1C6C4C8C-8678-4E1F-A014-155559F4A837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>
                <a:solidFill>
                  <a:srgbClr val="FFFFFF"/>
                </a:solidFill>
              </a:rPr>
              <a:t>مردادماه 1399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2  |  </a:t>
            </a:r>
            <a:fld id="{A3615592-4A16-4FB7-9A0C-98F0DD484FCF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3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>
                <a:solidFill>
                  <a:srgbClr val="FFFFFF"/>
                </a:solidFill>
              </a:rPr>
              <a:t>مردادماه 1399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2  |  </a:t>
            </a:r>
            <a:fld id="{371B1B27-5186-49D4-A335-3C751D569EA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>
                <a:solidFill>
                  <a:srgbClr val="FFFFFF"/>
                </a:solidFill>
              </a:rPr>
              <a:t>مردادماه 1399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2  |  </a:t>
            </a:r>
            <a:fld id="{0124CCC4-8F5C-4056-844D-6AC440B7631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>
                <a:solidFill>
                  <a:srgbClr val="FFFFFF"/>
                </a:solidFill>
              </a:rPr>
              <a:t>مردادماه 1399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2  |  </a:t>
            </a:r>
            <a:fld id="{7E12BD3C-FC62-47AF-A5CA-E8C61398786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>
                <a:solidFill>
                  <a:srgbClr val="FFFFFF"/>
                </a:solidFill>
              </a:rPr>
              <a:t>مردادماه 1399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2  |  </a:t>
            </a:r>
            <a:fld id="{E1995216-50A3-42B1-A765-CF136AE81104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>
                <a:solidFill>
                  <a:srgbClr val="FFFFFF"/>
                </a:solidFill>
              </a:rPr>
              <a:t>مردادماه 1399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2  |  </a:t>
            </a:r>
            <a:fld id="{50588D9E-DABD-4CE1-B03F-78434FB0356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0"/>
            <a:ext cx="1178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</a:t>
            </a:r>
            <a:br>
              <a:rPr lang="en-US" altLang="en-US"/>
            </a:br>
            <a:r>
              <a:rPr lang="en-US" altLang="en-US"/>
              <a:t>Master title style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609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>
                <a:solidFill>
                  <a:srgbClr val="FFFFFF"/>
                </a:solidFill>
              </a:rPr>
              <a:t>مردادماه 1399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477000"/>
            <a:ext cx="264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2  |  </a:t>
            </a:r>
            <a:fld id="{3FDF6904-6E06-4081-B163-E4A08425DCD7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85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300F5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00F56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00F56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00F56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00F56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00F56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00F56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00F56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00F56"/>
          </a:solidFill>
          <a:latin typeface="Arial" panose="020B0604020202020204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rgbClr val="300F56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8138" algn="l" rtl="0" eaLnBrk="0" fontAlgn="base" hangingPunct="0">
        <a:spcBef>
          <a:spcPct val="20000"/>
        </a:spcBef>
        <a:spcAft>
          <a:spcPct val="0"/>
        </a:spcAft>
        <a:buClr>
          <a:srgbClr val="300F56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39725" algn="l" rtl="0" eaLnBrk="0" fontAlgn="base" hangingPunct="0">
        <a:spcBef>
          <a:spcPct val="20000"/>
        </a:spcBef>
        <a:spcAft>
          <a:spcPct val="0"/>
        </a:spcAft>
        <a:buClr>
          <a:srgbClr val="300F56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9263" indent="-346075" algn="l" rtl="0" eaLnBrk="0" fontAlgn="base" hangingPunct="0">
        <a:spcBef>
          <a:spcPct val="20000"/>
        </a:spcBef>
        <a:spcAft>
          <a:spcPct val="0"/>
        </a:spcAft>
        <a:buClr>
          <a:srgbClr val="300F56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68525" indent="-334963" algn="l" rtl="0" eaLnBrk="0" fontAlgn="base" hangingPunct="0">
        <a:spcBef>
          <a:spcPct val="20000"/>
        </a:spcBef>
        <a:spcAft>
          <a:spcPct val="0"/>
        </a:spcAft>
        <a:buClr>
          <a:srgbClr val="300F56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711325" y="1062039"/>
            <a:ext cx="87376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1678" y="2437624"/>
            <a:ext cx="5288609" cy="328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Presenter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85770" algn="ctr"/>
                <a:tab pos="51911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Tutunchi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85770" algn="ctr"/>
                <a:tab pos="5191125" algn="l"/>
              </a:tabLst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85770" algn="ctr"/>
                <a:tab pos="51911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9" y="1556512"/>
            <a:ext cx="4823565" cy="36561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58152" y="407164"/>
            <a:ext cx="6622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Impact?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14606" y="5212615"/>
            <a:ext cx="752408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tabLst>
                <a:tab pos="2985770" algn="ctr"/>
                <a:tab pos="5191125" algn="l"/>
              </a:tabLs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of Nutritional Sciences (PhD) 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tabLst>
                <a:tab pos="2985770" algn="ctr"/>
                <a:tab pos="5191125" algn="l"/>
              </a:tabLst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Tabriz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Medical Sciences</a:t>
            </a:r>
            <a:endParaRPr lang="fa-IR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648" y="993579"/>
            <a:ext cx="103495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research</a:t>
            </a:r>
          </a:p>
          <a:p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Research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</a:p>
          <a:p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Knowledge </a:t>
            </a:r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</a:t>
            </a:r>
          </a:p>
          <a:p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Knowledge </a:t>
            </a:r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utilization and application</a:t>
            </a:r>
            <a:endParaRPr lang="en-US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23" y="512396"/>
            <a:ext cx="2996822" cy="268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16C98-02CE-4EAF-8C14-6C3419E7B35B}"/>
              </a:ext>
            </a:extLst>
          </p:cNvPr>
          <p:cNvSpPr/>
          <p:nvPr/>
        </p:nvSpPr>
        <p:spPr>
          <a:xfrm>
            <a:off x="2429301" y="831347"/>
            <a:ext cx="7680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 Impact?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421" y="1600788"/>
            <a:ext cx="115562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Research impact is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as how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broadly scholarly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research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being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, discussed 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used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and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academy.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4312693"/>
            <a:ext cx="3207224" cy="21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16C98-02CE-4EAF-8C14-6C3419E7B35B}"/>
              </a:ext>
            </a:extLst>
          </p:cNvPr>
          <p:cNvSpPr/>
          <p:nvPr/>
        </p:nvSpPr>
        <p:spPr>
          <a:xfrm>
            <a:off x="2429301" y="831347"/>
            <a:ext cx="7680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 Impact?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Australian Research Council)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881" y="1853236"/>
            <a:ext cx="116110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 is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contribution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the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society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culture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beyond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contribution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academic research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1" y="4339989"/>
            <a:ext cx="2579428" cy="21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16C98-02CE-4EAF-8C14-6C3419E7B35B}"/>
              </a:ext>
            </a:extLst>
          </p:cNvPr>
          <p:cNvSpPr/>
          <p:nvPr/>
        </p:nvSpPr>
        <p:spPr>
          <a:xfrm>
            <a:off x="2178334" y="668557"/>
            <a:ext cx="7680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 Impact?</a:t>
            </a:r>
            <a:r>
              <a:rPr lang="en-US" sz="4400" b="1" dirty="0">
                <a:latin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</a:rPr>
              <a:t>   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670" y="1949508"/>
            <a:ext cx="116110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economy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society , </a:t>
            </a:r>
          </a:p>
          <a:p>
            <a:pPr algn="ctr"/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public policy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, health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,the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of life 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academia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3580" y="1588400"/>
            <a:ext cx="921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://www.ukri.org/about-us/research-england/research-excellence/ref-impact/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1" y="4721557"/>
            <a:ext cx="2639326" cy="19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16C98-02CE-4EAF-8C14-6C3419E7B35B}"/>
              </a:ext>
            </a:extLst>
          </p:cNvPr>
          <p:cNvSpPr/>
          <p:nvPr/>
        </p:nvSpPr>
        <p:spPr>
          <a:xfrm>
            <a:off x="2069152" y="394711"/>
            <a:ext cx="7680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 Impact?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371" y="1384325"/>
            <a:ext cx="116415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provable Effect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Research in 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World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impact.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3248167"/>
            <a:ext cx="5843769" cy="37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16C98-02CE-4EAF-8C14-6C3419E7B35B}"/>
              </a:ext>
            </a:extLst>
          </p:cNvPr>
          <p:cNvSpPr/>
          <p:nvPr/>
        </p:nvSpPr>
        <p:spPr>
          <a:xfrm>
            <a:off x="2142697" y="614884"/>
            <a:ext cx="103313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Pathways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Research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5" y="1384325"/>
            <a:ext cx="9976515" cy="50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16C98-02CE-4EAF-8C14-6C3419E7B35B}"/>
              </a:ext>
            </a:extLst>
          </p:cNvPr>
          <p:cNvSpPr/>
          <p:nvPr/>
        </p:nvSpPr>
        <p:spPr>
          <a:xfrm>
            <a:off x="1860644" y="577643"/>
            <a:ext cx="103313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Assessment of Research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8" y="1806285"/>
            <a:ext cx="9886027" cy="42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83" y="2030656"/>
            <a:ext cx="10015557" cy="40030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7550" y="654842"/>
            <a:ext cx="8102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real case of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Impact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8549" y="3889612"/>
            <a:ext cx="2251881" cy="6141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" y="263400"/>
            <a:ext cx="8693623" cy="621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72622" y="2030656"/>
            <a:ext cx="23198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84443" y="2142699"/>
            <a:ext cx="3275462" cy="81128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59104" y="5868537"/>
            <a:ext cx="2947917" cy="3138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83140" y="5500048"/>
            <a:ext cx="1119117" cy="3684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74460" y="4408227"/>
            <a:ext cx="2688609" cy="3138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2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5" y="1644123"/>
            <a:ext cx="4658375" cy="468892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79880" y="702936"/>
            <a:ext cx="3275462" cy="81128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88373" y="590894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73" y="702936"/>
            <a:ext cx="3848637" cy="550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16C98-02CE-4EAF-8C14-6C3419E7B35B}"/>
              </a:ext>
            </a:extLst>
          </p:cNvPr>
          <p:cNvSpPr/>
          <p:nvPr/>
        </p:nvSpPr>
        <p:spPr>
          <a:xfrm>
            <a:off x="1627968" y="25296"/>
            <a:ext cx="78121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Integrative approaches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8" y="733182"/>
            <a:ext cx="8148067" cy="47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4" y="948133"/>
            <a:ext cx="6282333" cy="5214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762910"/>
            <a:ext cx="3848637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7" y="1177577"/>
            <a:ext cx="6525536" cy="463932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18913" y="1177577"/>
            <a:ext cx="1078174" cy="85307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899" y="1145285"/>
            <a:ext cx="115460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fa-I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استناد (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citation</a:t>
            </a:r>
            <a:r>
              <a:rPr lang="fa-I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 همیشه نماد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Impact</a:t>
            </a:r>
            <a:r>
              <a:rPr lang="fa-I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نیست.</a:t>
            </a:r>
          </a:p>
          <a:p>
            <a:pPr lvl="0" algn="r" rtl="1">
              <a:defRPr/>
            </a:pP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defRPr/>
            </a:pPr>
            <a:r>
              <a:rPr lang="fa-I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یک مقاله میتواند </a:t>
            </a:r>
            <a:r>
              <a:rPr lang="fa-IR" sz="4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زیاد استناد نگرفته باشد ولی اثر بخش باشد. </a:t>
            </a:r>
            <a:r>
              <a:rPr lang="fa-I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(یک مقاله 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defRPr/>
            </a:pP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defRPr/>
            </a:pPr>
            <a:r>
              <a:rPr lang="fa-I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میتواند </a:t>
            </a:r>
            <a:r>
              <a:rPr lang="en-US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Research Impact</a:t>
            </a:r>
            <a:r>
              <a:rPr lang="fa-IR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به مفهوم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citation</a:t>
            </a:r>
            <a:r>
              <a:rPr lang="fa-I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نداشته، ولی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اثرگذار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باشد)</a:t>
            </a:r>
            <a:endParaRPr lang="fa-IR" sz="4000" dirty="0">
              <a:solidFill>
                <a:srgbClr val="00206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741" y="5192546"/>
            <a:ext cx="10984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impact,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Economic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impact, social impact, …..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263" y="5011471"/>
            <a:ext cx="11327641" cy="125285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846" y="859645"/>
            <a:ext cx="10331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funders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research organizations 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globally are looking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impact.</a:t>
            </a: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13" y="3507983"/>
            <a:ext cx="2953793" cy="25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1228" y="161428"/>
            <a:ext cx="7829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in scientific writing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162" y="1194251"/>
            <a:ext cx="972630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well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 politics</a:t>
            </a:r>
          </a:p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journal</a:t>
            </a:r>
          </a:p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instructions to authors/papers</a:t>
            </a:r>
          </a:p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drafts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2" y="1384325"/>
            <a:ext cx="3449852" cy="2661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17158" y="5209611"/>
            <a:ext cx="6837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design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Good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024488" y="5307857"/>
            <a:ext cx="978408" cy="474572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94328" y="5131558"/>
            <a:ext cx="7178723" cy="858504"/>
          </a:xfrm>
          <a:prstGeom prst="roundRect">
            <a:avLst/>
          </a:prstGeom>
          <a:noFill/>
          <a:ln w="38100">
            <a:solidFill>
              <a:srgbClr val="3E5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6872" y="432158"/>
            <a:ext cx="10495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Research Impact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455" y="1707490"/>
            <a:ext cx="40973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impact</a:t>
            </a: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Clinical impact</a:t>
            </a: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Economic impact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2067" y="1709982"/>
            <a:ext cx="5925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health and wellbeing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585881" y="2778406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impact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585881" y="3688838"/>
            <a:ext cx="5287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and change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20965" y="4780859"/>
            <a:ext cx="5349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developments</a:t>
            </a:r>
          </a:p>
        </p:txBody>
      </p:sp>
    </p:spTree>
    <p:extLst>
      <p:ext uri="{BB962C8B-B14F-4D97-AF65-F5344CB8AC3E}">
        <p14:creationId xmlns:p14="http://schemas.microsoft.com/office/powerpoint/2010/main" val="2845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0698" y="2153766"/>
            <a:ext cx="10577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Impact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measured?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507" y="2783682"/>
            <a:ext cx="125013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assessing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impact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research impact?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" y="554513"/>
            <a:ext cx="2934269" cy="277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5" y="1243466"/>
            <a:ext cx="4207125" cy="3676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59" y="1641782"/>
            <a:ext cx="5153866" cy="28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7" y="847681"/>
            <a:ext cx="6719029" cy="2879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3724" y="3941563"/>
            <a:ext cx="8798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ارزیابی اثربخشی پژوهش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51379" y="3941564"/>
            <a:ext cx="7792872" cy="12296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05" y="508433"/>
            <a:ext cx="3812056" cy="17517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7266" y="2612493"/>
            <a:ext cx="10153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Altmetrics</a:t>
            </a:r>
            <a:r>
              <a:rPr lang="fa-IR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ernative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rticle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evel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16C98-02CE-4EAF-8C14-6C3419E7B35B}"/>
              </a:ext>
            </a:extLst>
          </p:cNvPr>
          <p:cNvSpPr/>
          <p:nvPr/>
        </p:nvSpPr>
        <p:spPr>
          <a:xfrm>
            <a:off x="2872854" y="869746"/>
            <a:ext cx="7680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Impact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9591" y="2153766"/>
            <a:ext cx="10577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Impact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measured?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507" y="2783682"/>
            <a:ext cx="125013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assessing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impact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research impact?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592905"/>
            <a:ext cx="2551212" cy="22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34" y="244907"/>
            <a:ext cx="3812056" cy="1751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83" y="2294182"/>
            <a:ext cx="7839628" cy="2402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3275" y="5202086"/>
            <a:ext cx="84308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 score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(252 , 37 , 115 , …)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50283" y="5063319"/>
            <a:ext cx="8808618" cy="137971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1" y="1384325"/>
            <a:ext cx="1168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7" y="1581817"/>
            <a:ext cx="11068334" cy="4634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76010" y="591512"/>
            <a:ext cx="3026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سامانه علم سنجی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44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0" y="421360"/>
            <a:ext cx="10715069" cy="60556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0560" y="3671248"/>
            <a:ext cx="2130627" cy="124194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639034" y="423081"/>
            <a:ext cx="1828800" cy="9416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37" y="792293"/>
            <a:ext cx="4065587" cy="2888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3" y="838325"/>
            <a:ext cx="4019985" cy="2796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85" y="3884709"/>
            <a:ext cx="4182059" cy="23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42" y="1074669"/>
            <a:ext cx="8062617" cy="3238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866417"/>
            <a:ext cx="115888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Citation</a:t>
            </a:r>
            <a:r>
              <a:rPr lang="fa-IR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Altmetrics</a:t>
            </a:r>
            <a:r>
              <a:rPr lang="fa-IR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الزاما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Impact</a:t>
            </a:r>
            <a:r>
              <a:rPr lang="fa-IR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نیستند</a:t>
            </a:r>
            <a:r>
              <a:rPr lang="fa-IR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، بلکه </a:t>
            </a:r>
            <a:r>
              <a:rPr lang="fa-IR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نمادی از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Impact</a:t>
            </a:r>
            <a:r>
              <a:rPr lang="fa-IR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میباشند.</a:t>
            </a:r>
            <a:endParaRPr lang="en-US" sz="3400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644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4584" y="554513"/>
            <a:ext cx="801123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How to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improve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Research Impact</a:t>
            </a:r>
            <a:r>
              <a:rPr lang="en-US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?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" y="554513"/>
            <a:ext cx="2934269" cy="2775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9963" y="2776056"/>
            <a:ext cx="80112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Research Impact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and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Visibility: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1689" y="4168676"/>
            <a:ext cx="83933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Pre-publication phase visibility</a:t>
            </a:r>
          </a:p>
          <a:p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Post-publication phase visibility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16C98-02CE-4EAF-8C14-6C3419E7B35B}"/>
              </a:ext>
            </a:extLst>
          </p:cNvPr>
          <p:cNvSpPr/>
          <p:nvPr/>
        </p:nvSpPr>
        <p:spPr>
          <a:xfrm>
            <a:off x="717266" y="463751"/>
            <a:ext cx="10153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Publication process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546" y="1388752"/>
            <a:ext cx="116824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</a:p>
          <a:p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article</a:t>
            </a:r>
          </a:p>
          <a:p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</a:p>
          <a:p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13" y="5514630"/>
            <a:ext cx="4375474" cy="12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16C98-02CE-4EAF-8C14-6C3419E7B35B}"/>
              </a:ext>
            </a:extLst>
          </p:cNvPr>
          <p:cNvSpPr/>
          <p:nvPr/>
        </p:nvSpPr>
        <p:spPr>
          <a:xfrm>
            <a:off x="526197" y="218091"/>
            <a:ext cx="10153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Publication process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411" y="987532"/>
            <a:ext cx="116824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Pre-publication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Preparing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your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article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Publishing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your article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Post-publication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Promoting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your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published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article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Monitoring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your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article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3" y="5129626"/>
            <a:ext cx="5905899" cy="15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20" y="302359"/>
            <a:ext cx="1175072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Pre-publication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potential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</a:t>
            </a:r>
          </a:p>
          <a:p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and/or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societal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relevance.</a:t>
            </a:r>
          </a:p>
          <a:p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Topics</a:t>
            </a: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forget that a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topic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result in a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impact.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546" y="316007"/>
            <a:ext cx="1161424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Pre-publication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National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International Collaboration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32" y="3145671"/>
            <a:ext cx="3959421" cy="2469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1" y="3003675"/>
            <a:ext cx="5667528" cy="25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5785" y="921225"/>
            <a:ext cx="11450472" cy="161043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5218" y="1310944"/>
            <a:ext cx="11646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800" dirty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پژوهش </a:t>
            </a:r>
            <a:r>
              <a:rPr lang="fa-I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پاسخگو</a:t>
            </a:r>
            <a:r>
              <a:rPr lang="fa-IR" sz="4800" dirty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، نافع، کاربردی، هدفمند، </a:t>
            </a:r>
            <a:r>
              <a:rPr lang="fa-IR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محصول </a:t>
            </a:r>
            <a:r>
              <a:rPr lang="fa-IR" sz="4800" dirty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محور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4" y="3189525"/>
            <a:ext cx="3439237" cy="30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1696" y="-81887"/>
            <a:ext cx="116142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collaborations increase research impact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9459" y="5714504"/>
            <a:ext cx="8920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on the </a:t>
            </a:r>
            <a:r>
              <a:rPr lang="en-US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citations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2" y="1487595"/>
            <a:ext cx="9428058" cy="40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331" y="182969"/>
            <a:ext cx="9805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Preparing your article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420" y="1157169"/>
            <a:ext cx="1190084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 time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conclusion.</a:t>
            </a: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research with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easy-to-understand graphs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professional illustrations.</a:t>
            </a:r>
          </a:p>
          <a:p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correct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manuscript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brevity and clarity 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paper, 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conciseness and precision </a:t>
            </a:r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title.</a:t>
            </a:r>
            <a:endParaRPr 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33" y="3104698"/>
            <a:ext cx="2397934" cy="18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040" y="-327546"/>
            <a:ext cx="102494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6713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Preparing your article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375" y="934338"/>
            <a:ext cx="112730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your research output has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interesting, concise, precise, and unique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will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readership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 citations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beyond your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discipline.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about writing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plain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summary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research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that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understandable to a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specialist audience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public 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or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researchers from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disciplines.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4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2914" y="91878"/>
            <a:ext cx="102494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Preparing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article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772" y="1311695"/>
            <a:ext cx="116278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Enrich your article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present your research in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best possible ways: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earch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ngine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ptimization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keywords, Captions,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Graphical Abstract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Multimedia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(Editorial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Podcasts, Audio Slides)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2914" y="91878"/>
            <a:ext cx="102494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Preparing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article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2" y="1184755"/>
            <a:ext cx="6414450" cy="548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2914" y="91878"/>
            <a:ext cx="102494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Preparing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article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" y="1081304"/>
            <a:ext cx="5769790" cy="57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2914" y="91878"/>
            <a:ext cx="102494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Preparing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article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97" y="1189887"/>
            <a:ext cx="9335803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2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2914" y="91878"/>
            <a:ext cx="102494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Preparing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article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18" y="861319"/>
            <a:ext cx="8973802" cy="50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392" y="160540"/>
            <a:ext cx="102494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Publishing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article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107" y="1300172"/>
            <a:ext cx="116278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Journal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publish your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manuscript.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Journals.</a:t>
            </a:r>
          </a:p>
          <a:p>
            <a:endParaRPr lang="en-US" sz="36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kumimoji="0" lang="en-US" sz="36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</a:t>
            </a:r>
            <a:r>
              <a:rPr kumimoji="0" lang="en-US" sz="360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indexing databases </a:t>
            </a:r>
            <a:r>
              <a:rPr kumimoji="0" lang="en-US" sz="36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target journal.</a:t>
            </a:r>
            <a:endParaRPr kumimoji="0" lang="en-US" sz="360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04" y="4666644"/>
            <a:ext cx="2592545" cy="18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493" y="560315"/>
            <a:ext cx="102494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in selecting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8107" y="1406020"/>
            <a:ext cx="79975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1. National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or international audience?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2. Language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3. Databases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indexes Journal?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4. Multidisciplinary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or specialty journals?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5. The journals content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area/scope?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6.Chances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of acceptance?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7. What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about the impact factor?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8. Practical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matters (time to publication, etc.)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3" y="5323658"/>
            <a:ext cx="2618044" cy="134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774" y="1023583"/>
            <a:ext cx="116824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a-IR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هر پژوهشی باید با </a:t>
            </a:r>
            <a:r>
              <a:rPr lang="fa-IR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یک سوال </a:t>
            </a:r>
            <a:r>
              <a:rPr lang="fa-IR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آغاز گردد.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a-IR" sz="4400" dirty="0" smtClean="0">
              <a:solidFill>
                <a:srgbClr val="00206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marR="0" lvl="0" indent="-57150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a-IR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هر پژوهشی برای </a:t>
            </a:r>
            <a:r>
              <a:rPr lang="fa-IR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پاسخ به یک سوال بی پاسخ </a:t>
            </a:r>
            <a:r>
              <a:rPr lang="fa-IR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طراحی شده است.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a-IR" sz="4400" dirty="0">
              <a:solidFill>
                <a:srgbClr val="00206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a-IR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پیدا کردن </a:t>
            </a:r>
            <a:r>
              <a:rPr lang="fa-IR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راه کار </a:t>
            </a:r>
            <a:r>
              <a:rPr lang="fa-IR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برای </a:t>
            </a:r>
            <a:r>
              <a:rPr lang="fa-IR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حل مشکل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" y="4026090"/>
            <a:ext cx="3671247" cy="22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3393" y="174726"/>
            <a:ext cx="78007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Elsevier 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Finder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://journalfinder.elsevier.com/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2" y="1931584"/>
            <a:ext cx="9981985" cy="47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18" y="1776194"/>
            <a:ext cx="9557982" cy="4891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6287" y="111182"/>
            <a:ext cx="104541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Springer journal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suggester</a:t>
            </a:r>
            <a:endParaRPr lang="en-US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https://journalsuggester.springer.com/</a:t>
            </a:r>
          </a:p>
        </p:txBody>
      </p:sp>
    </p:spTree>
    <p:extLst>
      <p:ext uri="{BB962C8B-B14F-4D97-AF65-F5344CB8AC3E}">
        <p14:creationId xmlns:p14="http://schemas.microsoft.com/office/powerpoint/2010/main" val="4180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31" y="2006928"/>
            <a:ext cx="8939284" cy="48510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1696" y="275221"/>
            <a:ext cx="94169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Guide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https://www.journalguide.com/</a:t>
            </a:r>
          </a:p>
        </p:txBody>
      </p:sp>
    </p:spTree>
    <p:extLst>
      <p:ext uri="{BB962C8B-B14F-4D97-AF65-F5344CB8AC3E}">
        <p14:creationId xmlns:p14="http://schemas.microsoft.com/office/powerpoint/2010/main" val="4144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2197" y="479936"/>
            <a:ext cx="116551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benefits of preprints?</a:t>
            </a:r>
            <a:endParaRPr lang="en-US" sz="4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432" y="2050913"/>
            <a:ext cx="115596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impact</a:t>
            </a: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presented in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preprint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publicly available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researchers to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cite and build upon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quickly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6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126" y="199185"/>
            <a:ext cx="11919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and monitoring your published article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72" y="2435499"/>
            <a:ext cx="2984304" cy="2518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8" y="2435499"/>
            <a:ext cx="4221458" cy="264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9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829" y="392571"/>
            <a:ext cx="11919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Post-publication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391" y="1379927"/>
            <a:ext cx="118326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and publishing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scholarly article is not the 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final step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You must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research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209" y="3928463"/>
            <a:ext cx="114231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maximize your research impact, you must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 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everyone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and social networks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it.</a:t>
            </a:r>
          </a:p>
        </p:txBody>
      </p:sp>
    </p:spTree>
    <p:extLst>
      <p:ext uri="{BB962C8B-B14F-4D97-AF65-F5344CB8AC3E}">
        <p14:creationId xmlns:p14="http://schemas.microsoft.com/office/powerpoint/2010/main" val="28450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829" y="392571"/>
            <a:ext cx="11919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Post-publication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8135" y="1731138"/>
            <a:ext cx="7934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“Examples of Social Networks”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83" y="2794473"/>
            <a:ext cx="10255615" cy="36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6924"/>
            <a:ext cx="11919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Post-publication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391" y="1367836"/>
            <a:ext cx="11832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Increasing 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visibility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enhancing impact of 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525" y="2523013"/>
            <a:ext cx="119463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 visible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are, the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 probable you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make an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56" y="3380815"/>
            <a:ext cx="3998793" cy="30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56" y="113536"/>
            <a:ext cx="11919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Post-publication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26985" y="1092899"/>
            <a:ext cx="11832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&amp;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 your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profiles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119" y="1908893"/>
            <a:ext cx="11946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update author identifiers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4272" y="2315510"/>
            <a:ext cx="83478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ORCiD (Open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 and Contributor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Scholar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ResearcherID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Publons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33" y="923236"/>
            <a:ext cx="1919784" cy="1033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33" y="3117994"/>
            <a:ext cx="2036334" cy="794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29" y="3736386"/>
            <a:ext cx="2017129" cy="750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53" y="4656087"/>
            <a:ext cx="1600664" cy="1076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03" y="5186415"/>
            <a:ext cx="2310457" cy="86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56" y="113536"/>
            <a:ext cx="11919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Post-publication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394" y="882977"/>
            <a:ext cx="118326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links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your abstract or publication on</a:t>
            </a:r>
          </a:p>
          <a:p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Academia , LinkedIn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your website , your academic 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institutions profile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page, Facebook , Twitter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859" y="4233986"/>
            <a:ext cx="113845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publisher policy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permits, post your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article/study to: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ResearchGate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Academia,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Mendeley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elsewhere.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8580"/>
            <a:ext cx="1168248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هدف از پژوهش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a-IR" sz="48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پاسخ دادن 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به یک </a:t>
            </a:r>
            <a:r>
              <a:rPr kumimoji="0" lang="fa-IR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سوال بی جواب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، پیدا کردن </a:t>
            </a:r>
            <a:r>
              <a:rPr kumimoji="0" lang="fa-IR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راه کار 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برای 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a-IR" sz="4400" dirty="0" smtClean="0">
              <a:solidFill>
                <a:srgbClr val="00206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حل مشکل 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یا </a:t>
            </a:r>
            <a:r>
              <a:rPr kumimoji="0" lang="fa-IR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ارتقا یک فرایند و مسیر</a:t>
            </a:r>
            <a:endParaRPr kumimoji="0" lang="fa-IR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a-IR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a-IR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a-IR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2" y="4347948"/>
            <a:ext cx="4439241" cy="21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56" y="113536"/>
            <a:ext cx="11919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Post-publication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31265" y="882977"/>
            <a:ext cx="892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your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7187" y="2229683"/>
            <a:ext cx="82114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Publishers Research Dashboard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Altmetric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Indices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Networks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Scientometric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Tools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BF84B-6640-4796-9FD7-789E536B3ECB}" type="slidenum">
              <a:rPr lang="en-US" alt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16C98-02CE-4EAF-8C14-6C3419E7B35B}"/>
              </a:ext>
            </a:extLst>
          </p:cNvPr>
          <p:cNvSpPr/>
          <p:nvPr/>
        </p:nvSpPr>
        <p:spPr>
          <a:xfrm>
            <a:off x="1627968" y="25296"/>
            <a:ext cx="78121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FF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Integrative approaches</a:t>
            </a:r>
            <a:endParaRPr lang="en-US" sz="4000" dirty="0">
              <a:solidFill>
                <a:srgbClr val="FFFFFF"/>
              </a:solidFill>
              <a:latin typeface="Georgia"/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733182"/>
            <a:ext cx="6823882" cy="533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8580"/>
            <a:ext cx="1168248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اگر در یک پژوهش،</a:t>
            </a:r>
            <a:r>
              <a:rPr kumimoji="0" lang="fa-IR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سوال پژوهشی </a:t>
            </a:r>
            <a:r>
              <a:rPr kumimoji="0" lang="fa-IR" sz="4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به درستی انتخاب شود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44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عملا میتوانیم </a:t>
            </a:r>
            <a:r>
              <a:rPr lang="fa-IR" sz="4400" b="1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پژوهش نافع و کاربردی </a:t>
            </a:r>
            <a:r>
              <a:rPr lang="fa-IR" sz="44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داشته باشیم.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a-IR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a-IR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a-IR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1" y="3543336"/>
            <a:ext cx="3016155" cy="26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1041" y="1479438"/>
            <a:ext cx="5381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Perish?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02006" y="1351127"/>
            <a:ext cx="6769290" cy="120100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06" y="3030814"/>
            <a:ext cx="4360460" cy="32005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96027" y="4392220"/>
            <a:ext cx="5456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تاکید بر اهمیت انتشار مقاله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11924" y="3867469"/>
            <a:ext cx="5625151" cy="193283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D81CE-8151-4EC5-BFDB-6801AFF5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BF84B-6640-4796-9FD7-789E536B3EC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132" y="1208898"/>
            <a:ext cx="11450472" cy="1610436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911" y="1660173"/>
            <a:ext cx="11646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Getting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Found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Staying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Found &amp; Increasing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29" y="3196347"/>
            <a:ext cx="3113999" cy="32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de_template">
  <a:themeElements>
    <a:clrScheme name="pride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de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de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de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de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de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de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de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43874</TotalTime>
  <Words>1159</Words>
  <Application>Microsoft Office PowerPoint</Application>
  <PresentationFormat>Widescreen</PresentationFormat>
  <Paragraphs>354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B Nazanin</vt:lpstr>
      <vt:lpstr>B Titr</vt:lpstr>
      <vt:lpstr>Calibri</vt:lpstr>
      <vt:lpstr>Georgia</vt:lpstr>
      <vt:lpstr>Times New Roman</vt:lpstr>
      <vt:lpstr>Wingdings</vt:lpstr>
      <vt:lpstr>pride_template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Sirous</dc:creator>
  <cp:lastModifiedBy>RTC980</cp:lastModifiedBy>
  <cp:revision>2388</cp:revision>
  <dcterms:created xsi:type="dcterms:W3CDTF">2019-07-26T10:10:55Z</dcterms:created>
  <dcterms:modified xsi:type="dcterms:W3CDTF">2023-05-30T19:31:03Z</dcterms:modified>
</cp:coreProperties>
</file>